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embeddedFontLst>
    <p:embeddedFont>
      <p:font typeface="Playfair Display"/>
      <p:regular r:id="rId19"/>
      <p:bold r:id="rId20"/>
      <p:italic r:id="rId21"/>
      <p:boldItalic r:id="rId22"/>
    </p:embeddedFont>
    <p:embeddedFont>
      <p:font typeface="Lato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layfairDisplay-bold.fntdata"/><Relationship Id="rId22" Type="http://schemas.openxmlformats.org/officeDocument/2006/relationships/font" Target="fonts/PlayfairDisplay-boldItalic.fntdata"/><Relationship Id="rId21" Type="http://schemas.openxmlformats.org/officeDocument/2006/relationships/font" Target="fonts/PlayfairDisplay-italic.fntdata"/><Relationship Id="rId24" Type="http://schemas.openxmlformats.org/officeDocument/2006/relationships/font" Target="fonts/Lato-bold.fntdata"/><Relationship Id="rId23" Type="http://schemas.openxmlformats.org/officeDocument/2006/relationships/font" Target="fonts/Lato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Lato-boldItalic.fntdata"/><Relationship Id="rId25" Type="http://schemas.openxmlformats.org/officeDocument/2006/relationships/font" Target="fonts/La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font" Target="fonts/PlayfairDisplay-regular.fntdata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Tables!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Actually, EL hides most of this graph, so you don’t have to worry about it!</a:t>
            </a:r>
          </a:p>
          <a:p>
            <a:pPr lvl="0">
              <a:spcBef>
                <a:spcPts val="0"/>
              </a:spcBef>
              <a:buNone/>
            </a:pPr>
            <a:r>
              <a:rPr lang="ro"/>
              <a:t>You only need to create the schema, register and consume the data.</a:t>
            </a:r>
          </a:p>
          <a:p>
            <a:pPr lvl="0" rtl="0">
              <a:spcBef>
                <a:spcPts val="0"/>
              </a:spcBef>
              <a:buNone/>
            </a:pPr>
            <a:r>
              <a:rPr lang="ro"/>
              <a:t>No worries on where the data is kept, how it gets there or where the data is recorded from.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ro"/>
              <a:t>Outdated details: kafka instead of ZeroMQ, Hadoop seems to be implemented.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o"/>
              <a:t>Many of the experiments made by the WMF teams are based on EL and they do mention it in their presentations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o"/>
              <a:t>Solution: anonymize the results automatically either on recording or when the user requests the results</a:t>
            </a:r>
          </a:p>
          <a:p>
            <a:pPr indent="-228600" lvl="0" marL="457200">
              <a:spcBef>
                <a:spcPts val="0"/>
              </a:spcBef>
            </a:pPr>
            <a:r>
              <a:rPr lang="ro"/>
              <a:t>Solution: we could use more subscribers that require less programming knowledge (some output to OpenRefine, LibreOffice Calc, Excel perhaps?)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o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o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o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o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o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o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o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391377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o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o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o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o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o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youtube.com/v/ZBuTjl0lh9Y" TargetMode="External"/><Relationship Id="rId4" Type="http://schemas.openxmlformats.org/officeDocument/2006/relationships/image" Target="../media/image02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mediawiki.org/wiki/Extension:EventLogging#Documentation" TargetMode="External"/><Relationship Id="rId4" Type="http://schemas.openxmlformats.org/officeDocument/2006/relationships/hyperlink" Target="https://webchat.freenode.net/?channels=#wikimedia-analytics" TargetMode="External"/><Relationship Id="rId5" Type="http://schemas.openxmlformats.org/officeDocument/2006/relationships/hyperlink" Target="https://ro.wikipedia.org/wiki/MediaWiki:DiacriticsPoll.js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commons.wikimedia.org/wiki/File:Kmedoidt1.jpg" TargetMode="External"/><Relationship Id="rId4" Type="http://schemas.openxmlformats.org/officeDocument/2006/relationships/hyperlink" Target="https://en.wikipedia.org/wiki/User:Shrikantnangare" TargetMode="External"/><Relationship Id="rId5" Type="http://schemas.openxmlformats.org/officeDocument/2006/relationships/hyperlink" Target="https://commons.wikimedia.org/wiki/File:EventLogging2.svg" TargetMode="External"/><Relationship Id="rId6" Type="http://schemas.openxmlformats.org/officeDocument/2006/relationships/hyperlink" Target="https://commons.wikimedia.org/wiki/File:EventLogging_Schema.png" TargetMode="External"/><Relationship Id="rId7" Type="http://schemas.openxmlformats.org/officeDocument/2006/relationships/hyperlink" Target="https://commons.wikimedia.org/wiki/File:RomanianTrafficSign_C01-NoEntry_2011.svg" TargetMode="External"/><Relationship Id="rId8" Type="http://schemas.openxmlformats.org/officeDocument/2006/relationships/hyperlink" Target="https://commons.wikimedia.org/wiki/File:EventLogging_Workshop.webmhd.web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meta.wikimedia.org/wiki/Schema:GettingStarted" TargetMode="External"/><Relationship Id="rId4" Type="http://schemas.openxmlformats.org/officeDocument/2006/relationships/image" Target="../media/image0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meta.wikimedia.org/wiki/Schema:EventCapsule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ikitech.wikimedia.org/wiki/Analytics/Reportupdater" TargetMode="External"/><Relationship Id="rId4" Type="http://schemas.openxmlformats.org/officeDocument/2006/relationships/image" Target="../media/image0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ikimediafoundation.org/wiki/Privacy_policy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o"/>
              <a:t>Event Logging</a:t>
            </a: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3042149" y="3266925"/>
            <a:ext cx="3077399" cy="701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Analytics for Wikimedians</a:t>
            </a:r>
          </a:p>
          <a:p>
            <a:pPr lvl="0">
              <a:spcBef>
                <a:spcPts val="0"/>
              </a:spcBef>
              <a:buNone/>
            </a:pPr>
            <a:r>
              <a:rPr lang="ro"/>
              <a:t>User:Strainu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Thank you!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ctrTitle"/>
          </p:nvPr>
        </p:nvSpPr>
        <p:spPr>
          <a:xfrm>
            <a:off x="3015750" y="1627200"/>
            <a:ext cx="3103800" cy="1584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o"/>
              <a:t>Bonus slides</a:t>
            </a:r>
          </a:p>
        </p:txBody>
      </p:sp>
      <p:sp>
        <p:nvSpPr>
          <p:cNvPr id="124" name="Shape 124"/>
          <p:cNvSpPr txBox="1"/>
          <p:nvPr>
            <p:ph idx="1" type="subTitle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" name="Shape 131" title="EventLogging Workshop">
            <a:hlinkClick r:id="rId3"/>
          </p:cNvPr>
          <p:cNvSpPr/>
          <p:nvPr/>
        </p:nvSpPr>
        <p:spPr>
          <a:xfrm>
            <a:off x="1222125" y="283550"/>
            <a:ext cx="6101875" cy="45764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Documentation</a:t>
            </a:r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o" u="sng">
                <a:solidFill>
                  <a:schemeClr val="hlink"/>
                </a:solidFill>
                <a:hlinkClick r:id="rId3"/>
              </a:rPr>
              <a:t>https://www.mediawiki.org/wiki/Extension:EventLogging#Documentation</a:t>
            </a:r>
            <a:r>
              <a:rPr lang="ro"/>
              <a:t> (incomplete and confusing)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o" u="sng">
                <a:solidFill>
                  <a:schemeClr val="hlink"/>
                </a:solidFill>
                <a:hlinkClick r:id="rId4"/>
              </a:rPr>
              <a:t>#wikimedia-analytics</a:t>
            </a:r>
            <a:r>
              <a:rPr lang="ro"/>
              <a:t> (friendly and knowledgeable :)</a:t>
            </a:r>
          </a:p>
          <a:p>
            <a:pPr indent="-228600" lvl="0" marL="457200">
              <a:spcBef>
                <a:spcPts val="0"/>
              </a:spcBef>
            </a:pPr>
            <a:r>
              <a:rPr lang="ro" u="sng">
                <a:solidFill>
                  <a:schemeClr val="hlink"/>
                </a:solidFill>
                <a:hlinkClick r:id="rId5"/>
              </a:rPr>
              <a:t>https://ro.wikipedia.org/wiki/MediaWiki:DiacriticsPoll.js</a:t>
            </a:r>
            <a:r>
              <a:rPr lang="ro"/>
              <a:t> (my implementation; the magic is in the </a:t>
            </a:r>
            <a:r>
              <a:rPr i="1" lang="ro"/>
              <a:t>logEvent</a:t>
            </a:r>
            <a:r>
              <a:rPr lang="ro"/>
              <a:t> function)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Image attribution</a:t>
            </a: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311700" y="1152475"/>
            <a:ext cx="8520600" cy="3595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ro" u="sng">
                <a:solidFill>
                  <a:schemeClr val="hlink"/>
                </a:solidFill>
                <a:hlinkClick r:id="rId3"/>
              </a:rPr>
              <a:t>https://commons.wikimedia.org/wiki/File:Kmedoidt1.jpg</a:t>
            </a:r>
            <a:r>
              <a:rPr lang="ro"/>
              <a:t> by </a:t>
            </a:r>
            <a:r>
              <a:rPr lang="ro">
                <a:hlinkClick r:id="rId4"/>
              </a:rPr>
              <a:t>User:Shrikantnangare</a:t>
            </a:r>
            <a:r>
              <a:rPr lang="ro"/>
              <a:t>, PD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ro" u="sng">
                <a:solidFill>
                  <a:schemeClr val="hlink"/>
                </a:solidFill>
                <a:hlinkClick r:id="rId5"/>
              </a:rPr>
              <a:t>https://commons.wikimedia.org/wiki/File:EventLogging2.svg</a:t>
            </a:r>
            <a:r>
              <a:rPr lang="ro"/>
              <a:t> by User:Kmenger, CC-BY-SA-3.0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ro" u="sng">
                <a:solidFill>
                  <a:schemeClr val="hlink"/>
                </a:solidFill>
                <a:hlinkClick r:id="rId6"/>
              </a:rPr>
              <a:t>https://commons.wikimedia.org/wiki/File:EventLogging_Schema.png</a:t>
            </a:r>
            <a:r>
              <a:rPr lang="ro"/>
              <a:t> by DarTar, CC-BY-SA-3.0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ro" u="sng">
                <a:solidFill>
                  <a:schemeClr val="hlink"/>
                </a:solidFill>
                <a:hlinkClick r:id="rId7"/>
              </a:rPr>
              <a:t>https://commons.wikimedia.org/wiki/File:RomanianTrafficSign_C01-NoEntry_2011.svg</a:t>
            </a:r>
            <a:r>
              <a:rPr lang="ro"/>
              <a:t> by Alex:D, CC-BY-SA-3.0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ro"/>
              <a:t>Youtube movie </a:t>
            </a:r>
            <a:r>
              <a:rPr lang="ro"/>
              <a:t>is</a:t>
            </a:r>
            <a:r>
              <a:rPr lang="ro"/>
              <a:t> available on commons: </a:t>
            </a:r>
            <a:r>
              <a:rPr lang="ro" u="sng">
                <a:solidFill>
                  <a:schemeClr val="accent5"/>
                </a:solidFill>
                <a:hlinkClick r:id="rId8"/>
              </a:rPr>
              <a:t>https://commons.wikimedia.org/wiki/File:EventLogging_Workshop.webmhd.webm</a:t>
            </a:r>
            <a:r>
              <a:rPr lang="ro"/>
              <a:t> by Chip Deubner, CC-BY-SA-3.0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What does it do?</a:t>
            </a:r>
          </a:p>
        </p:txBody>
      </p:sp>
      <p:pic>
        <p:nvPicPr>
          <p:cNvPr descr="Kmedoidt1.jpg"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28775" y="1841500"/>
            <a:ext cx="5686425" cy="203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But, how?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3803100" cy="3416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Follow the grey boxes: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o"/>
              <a:t>create the schema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o"/>
              <a:t>log the event</a:t>
            </a:r>
          </a:p>
          <a:p>
            <a:pPr indent="-228600" lvl="0" marL="457200">
              <a:spcBef>
                <a:spcPts val="0"/>
              </a:spcBef>
            </a:pPr>
            <a:r>
              <a:rPr lang="ro"/>
              <a:t>consume the data</a:t>
            </a:r>
          </a:p>
        </p:txBody>
      </p:sp>
      <p:pic>
        <p:nvPicPr>
          <p:cNvPr descr="600px-EventLogging2.svg.png"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609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ctrTitle"/>
          </p:nvPr>
        </p:nvSpPr>
        <p:spPr>
          <a:xfrm>
            <a:off x="3015750" y="1627200"/>
            <a:ext cx="3103800" cy="1584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Let’s dig into it!</a:t>
            </a:r>
          </a:p>
        </p:txBody>
      </p:sp>
      <p:sp>
        <p:nvSpPr>
          <p:cNvPr id="79" name="Shape 79"/>
          <p:cNvSpPr txBox="1"/>
          <p:nvPr>
            <p:ph idx="1" type="subTitle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Create the schema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228675"/>
            <a:ext cx="34368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o"/>
              <a:t>Create a json schema file on </a:t>
            </a:r>
            <a:r>
              <a:rPr b="1" lang="ro"/>
              <a:t>meta</a:t>
            </a:r>
            <a:r>
              <a:rPr lang="ro"/>
              <a:t>, in the </a:t>
            </a:r>
            <a:r>
              <a:rPr i="1" lang="ro"/>
              <a:t>Schema:</a:t>
            </a:r>
            <a:r>
              <a:rPr lang="ro"/>
              <a:t> namespace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o"/>
              <a:t>Only pages on meta are accepted; no Vagrant page, no Wikipedia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o"/>
              <a:t>The revision id is important! Each revision has a different table in the MySQL backend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o"/>
              <a:t>Example is part of [[m:</a:t>
            </a:r>
            <a:r>
              <a:rPr lang="ro" u="sng">
                <a:solidFill>
                  <a:schemeClr val="accent5"/>
                </a:solidFill>
                <a:hlinkClick r:id="rId3"/>
              </a:rPr>
              <a:t>Schema:GettingStarted</a:t>
            </a:r>
            <a:r>
              <a:rPr lang="ro"/>
              <a:t>]]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EventLogging_Schema.png" id="86" name="Shape 8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48500" y="1251626"/>
            <a:ext cx="5395598" cy="2851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Log the data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228600" y="1152475"/>
            <a:ext cx="4317000" cy="358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SzPct val="100000"/>
            </a:pPr>
            <a:r>
              <a:rPr lang="ro" sz="1800"/>
              <a:t>You can log data from wherever you can access the beacon</a:t>
            </a:r>
          </a:p>
          <a:p>
            <a:pPr indent="-317500" lvl="1" marL="914400" rtl="0">
              <a:spcBef>
                <a:spcPts val="0"/>
              </a:spcBef>
              <a:buSzPct val="100000"/>
            </a:pPr>
            <a:r>
              <a:rPr lang="ro" sz="1400"/>
              <a:t>Theoretically, there are APIs for JS and PHP</a:t>
            </a:r>
          </a:p>
          <a:p>
            <a:pPr indent="-317500" lvl="1" marL="914400" rtl="0">
              <a:spcBef>
                <a:spcPts val="0"/>
              </a:spcBef>
              <a:buSzPct val="100000"/>
            </a:pPr>
            <a:r>
              <a:rPr lang="ro" sz="1400"/>
              <a:t>In reality, I had to write my own function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ro" sz="1800"/>
              <a:t>More data is added silently, see [[m:</a:t>
            </a:r>
            <a:r>
              <a:rPr lang="ro" sz="1800" u="sng">
                <a:solidFill>
                  <a:schemeClr val="hlink"/>
                </a:solidFill>
                <a:hlinkClick r:id="rId3"/>
              </a:rPr>
              <a:t>Schema:EventCapsule</a:t>
            </a:r>
            <a:r>
              <a:rPr lang="ro" sz="1800"/>
              <a:t>]]</a:t>
            </a:r>
          </a:p>
          <a:p>
            <a:pPr indent="-317500" lvl="1" marL="914400" rtl="0">
              <a:spcBef>
                <a:spcPts val="0"/>
              </a:spcBef>
              <a:buSzPct val="100000"/>
            </a:pPr>
            <a:r>
              <a:rPr lang="ro" sz="1400"/>
              <a:t>All the “identifiable” data is there: wiki, user-agent etc.</a:t>
            </a:r>
          </a:p>
          <a:p>
            <a:pPr indent="-342900" lvl="0" marL="457200">
              <a:spcBef>
                <a:spcPts val="0"/>
              </a:spcBef>
              <a:buSzPct val="100000"/>
            </a:pPr>
            <a:r>
              <a:rPr lang="ro" sz="1800"/>
              <a:t>Once you know what you want to log, a new  event can be added in under an hour</a:t>
            </a:r>
          </a:p>
        </p:txBody>
      </p:sp>
      <p:sp>
        <p:nvSpPr>
          <p:cNvPr id="93" name="Shape 93"/>
          <p:cNvSpPr txBox="1"/>
          <p:nvPr>
            <p:ph idx="2" type="body"/>
          </p:nvPr>
        </p:nvSpPr>
        <p:spPr>
          <a:xfrm>
            <a:off x="4545625" y="1152475"/>
            <a:ext cx="43521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 sz="1000">
                <a:latin typeface="Courier New"/>
                <a:ea typeface="Courier New"/>
                <a:cs typeface="Courier New"/>
                <a:sym typeface="Courier New"/>
              </a:rPr>
              <a:t>var logEvent = function(schema, revision, event) {</a:t>
            </a:r>
            <a:br>
              <a:rPr lang="ro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ro" sz="1000">
                <a:latin typeface="Courier New"/>
                <a:ea typeface="Courier New"/>
                <a:cs typeface="Courier New"/>
                <a:sym typeface="Courier New"/>
              </a:rPr>
              <a:t>    var payload = {</a:t>
            </a:r>
            <a:br>
              <a:rPr lang="ro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ro" sz="1000">
                <a:latin typeface="Courier New"/>
                <a:ea typeface="Courier New"/>
                <a:cs typeface="Courier New"/>
                <a:sym typeface="Courier New"/>
              </a:rPr>
              <a:t>        schema: schema,</a:t>
            </a:r>
            <a:br>
              <a:rPr lang="ro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ro" sz="1000">
                <a:latin typeface="Courier New"/>
                <a:ea typeface="Courier New"/>
                <a:cs typeface="Courier New"/>
                <a:sym typeface="Courier New"/>
              </a:rPr>
              <a:t>        revision: revision,</a:t>
            </a:r>
            <a:br>
              <a:rPr lang="ro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ro" sz="1000">
                <a:latin typeface="Courier New"/>
                <a:ea typeface="Courier New"/>
                <a:cs typeface="Courier New"/>
                <a:sym typeface="Courier New"/>
              </a:rPr>
              <a:t>        wiki: 'metawiki',</a:t>
            </a:r>
            <a:br>
              <a:rPr lang="ro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ro" sz="1000">
                <a:latin typeface="Courier New"/>
                <a:ea typeface="Courier New"/>
                <a:cs typeface="Courier New"/>
                <a:sym typeface="Courier New"/>
              </a:rPr>
              <a:t>        event: event</a:t>
            </a:r>
            <a:br>
              <a:rPr lang="ro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ro" sz="1000">
                <a:latin typeface="Courier New"/>
                <a:ea typeface="Courier New"/>
                <a:cs typeface="Courier New"/>
                <a:sym typeface="Courier New"/>
              </a:rPr>
              <a:t>    };</a:t>
            </a:r>
            <a:br>
              <a:rPr lang="ro" sz="1000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ro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ro" sz="1000">
                <a:latin typeface="Courier New"/>
                <a:ea typeface="Courier New"/>
                <a:cs typeface="Courier New"/>
                <a:sym typeface="Courier New"/>
              </a:rPr>
              <a:t>    var url = 'https://meta.wikimedia.org/beacon/event' + '?' + encodeURIComponent(JSON.stringify(payload));</a:t>
            </a:r>
            <a:br>
              <a:rPr lang="ro" sz="1000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ro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ro" sz="1000">
                <a:latin typeface="Courier New"/>
                <a:ea typeface="Courier New"/>
                <a:cs typeface="Courier New"/>
                <a:sym typeface="Courier New"/>
              </a:rPr>
              <a:t>    document.createElement( 'img' ).src = url;</a:t>
            </a:r>
            <a:br>
              <a:rPr lang="ro" sz="1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ro" sz="10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lvl="0">
              <a:spcBef>
                <a:spcPts val="0"/>
              </a:spcBef>
              <a:buNone/>
            </a:pPr>
            <a:r>
              <a:rPr lang="ro" sz="1000">
                <a:latin typeface="Courier New"/>
                <a:ea typeface="Courier New"/>
                <a:cs typeface="Courier New"/>
                <a:sym typeface="Courier New"/>
              </a:rPr>
              <a:t>logEvent( 'DiacriticsVisibility', 15606222, {"issues": issues, "country": window.Geo.country} );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Profit!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311700" y="1152475"/>
            <a:ext cx="67503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Well, at least if you write your own consumer.</a:t>
            </a:r>
          </a:p>
          <a:p>
            <a:pPr lvl="0">
              <a:spcBef>
                <a:spcPts val="0"/>
              </a:spcBef>
              <a:buNone/>
            </a:pPr>
            <a:r>
              <a:rPr lang="ro"/>
              <a:t>If not, you will probably have a database table which only Analytics people can access due to privacy concerns.</a:t>
            </a:r>
          </a:p>
          <a:p>
            <a:pPr lvl="0">
              <a:spcBef>
                <a:spcPts val="0"/>
              </a:spcBef>
              <a:buNone/>
            </a:pPr>
            <a:r>
              <a:rPr lang="ro"/>
              <a:t>To get the data, you need to sign an NDA or use [[wikitech:</a:t>
            </a:r>
            <a:r>
              <a:rPr lang="ro" u="sng">
                <a:solidFill>
                  <a:schemeClr val="hlink"/>
                </a:solidFill>
                <a:hlinkClick r:id="rId3"/>
              </a:rPr>
              <a:t>Analytics/Reportupdater</a:t>
            </a:r>
            <a:r>
              <a:rPr lang="ro"/>
              <a:t>]]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000"/>
          </a:p>
        </p:txBody>
      </p:sp>
      <p:pic>
        <p:nvPicPr>
          <p:cNvPr descr="200px-RomanianTrafficSign_C01-NoEntry_2011.svg.png" id="100" name="Shape 1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62125" y="391350"/>
            <a:ext cx="1770175" cy="177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Why haven’t I heard of EL sooner?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o"/>
              <a:t>Perhaps you have: </a:t>
            </a:r>
            <a:r>
              <a:rPr b="1" lang="ro"/>
              <a:t>EL is not a secret</a:t>
            </a:r>
            <a:r>
              <a:rPr lang="ro"/>
              <a:t>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o"/>
              <a:t>Blame the NDA: Some people might be discouraged by the lack of access to the results without support from an employee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o"/>
              <a:t>Easy input, hard output: it’s relatively easy to configure a probe based on available examples with minimal programming knowledge, but you’re on your own when interpreting the results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o"/>
              <a:t>Data privacy for EL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ro"/>
              <a:t>We need to follow the </a:t>
            </a:r>
            <a:r>
              <a:rPr lang="ro" u="sng">
                <a:solidFill>
                  <a:schemeClr val="hlink"/>
                </a:solidFill>
                <a:hlinkClick r:id="rId3"/>
              </a:rPr>
              <a:t>WMF Privacy Policy</a:t>
            </a:r>
            <a:r>
              <a:rPr lang="ro"/>
              <a:t>, but others don’t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ro"/>
              <a:t>The more data we collect, the easier it is to reconstruct user behavior if someone subpoenas (or steals) that data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ro"/>
              <a:t>Checks were put in place to limit access to the data</a:t>
            </a:r>
          </a:p>
          <a:p>
            <a:pPr indent="-228600" lvl="0" marL="457200">
              <a:spcBef>
                <a:spcPts val="0"/>
              </a:spcBef>
            </a:pPr>
            <a:r>
              <a:rPr lang="ro"/>
              <a:t>There is also a retaining policy - most raw data is deleted after 3 months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