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ro"/>
              <a:t>Și contribuitorii la europeana fac parte din "crowd"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5" id="10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2" id="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3" id="4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4" id="4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0" id="5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1" id="8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ro"/>
              <a:t>În total, câteva zeci sau poate sute de MB de informație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311039" x="372035"/>
            <a:ext cy="4440899" cx="83999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>
            <a:off y="4904401" x="372035"/>
            <a:ext cy="1206600" cx="8399999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 txBox="1"/>
          <p:nvPr>
            <p:ph type="ctrTitle"/>
          </p:nvPr>
        </p:nvSpPr>
        <p:spPr>
          <a:xfrm>
            <a:off y="630810" x="685800"/>
            <a:ext cy="37893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subTitle" idx="1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4" id="14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5" id="1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16" id="1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/>
        </p:nvSpPr>
        <p:spPr>
          <a:xfrm>
            <a:off y="1550894" x="372035"/>
            <a:ext cy="5170500" cx="4114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" id="2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body" idx="1"/>
          </p:nvPr>
        </p:nvSpPr>
        <p:spPr>
          <a:xfrm>
            <a:off y="1600200" x="457200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2" id="22"/>
          <p:cNvSpPr/>
          <p:nvPr/>
        </p:nvSpPr>
        <p:spPr>
          <a:xfrm>
            <a:off y="1550894" x="4657164"/>
            <a:ext cy="5170500" cx="4114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3" id="23"/>
          <p:cNvSpPr txBox="1"/>
          <p:nvPr>
            <p:ph type="body" idx="2"/>
          </p:nvPr>
        </p:nvSpPr>
        <p:spPr>
          <a:xfrm>
            <a:off y="1600200" x="4761353"/>
            <a:ext cy="4967700" cx="3925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" id="25"/>
          <p:cNvSpPr/>
          <p:nvPr/>
        </p:nvSpPr>
        <p:spPr>
          <a:xfrm>
            <a:off y="1550894" x="372035"/>
            <a:ext cy="5170500" cx="8399999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6" id="26"/>
          <p:cNvSpPr/>
          <p:nvPr/>
        </p:nvSpPr>
        <p:spPr>
          <a:xfrm rot="10800000" flipH="1">
            <a:off y="-120" x="372035"/>
            <a:ext cy="1399800" cx="8399999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7" id="2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body" idx="1"/>
          </p:nvPr>
        </p:nvSpPr>
        <p:spPr>
          <a:xfrm>
            <a:off y="5702203" x="372035"/>
            <a:ext cy="865500" cx="839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indent="-342900" algn="l" marL="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30" id="30"/>
          <p:cNvSpPr/>
          <p:nvPr/>
        </p:nvSpPr>
        <p:spPr>
          <a:xfrm>
            <a:off y="311039" x="372035"/>
            <a:ext cy="5158200" cx="83999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/>
        </p:nvSpPr>
        <p:spPr>
          <a:xfrm>
            <a:off y="314112" x="372035"/>
            <a:ext cy="6229800" cx="83999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monede.stfp.net/"/><Relationship Type="http://schemas.openxmlformats.org/officeDocument/2006/relationships/hyperlink" Id="rId3" TargetMode="External" Target="https://commons.wikimedia.org/wiki/Category:Coins_of_Romania"/><Relationship Type="http://schemas.openxmlformats.org/officeDocument/2006/relationships/hyperlink" Id="rId5" TargetMode="External" Target="https://commons.wikimedia.org/wiki/Category:Museums_in_Romania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hyperlink" Id="rId3" TargetMode="External" Target="http://exhibitions.europeana.eu/exhibits/show/wiki-loves-art-nouveau/wiki-loves-monuments-themes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 txBox="1"/>
          <p:nvPr>
            <p:ph type="ctrTitle"/>
          </p:nvPr>
        </p:nvSpPr>
        <p:spPr>
          <a:xfrm>
            <a:off y="880186" x="1021500"/>
            <a:ext cy="3789300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Crowdsourcing în Europeana </a:t>
            </a:r>
          </a:p>
        </p:txBody>
      </p:sp>
      <p:sp>
        <p:nvSpPr>
          <p:cNvPr name="Shape 35" id="35"/>
          <p:cNvSpPr txBox="1"/>
          <p:nvPr>
            <p:ph type="subTitle" idx="1"/>
          </p:nvPr>
        </p:nvSpPr>
        <p:spPr>
          <a:xfrm>
            <a:off y="5195894" x="685800"/>
            <a:ext cy="614099" cx="77724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ro"/>
              <a:t>Concursul foto Wiki Loves Monuments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WLMRO și Europeana (2)</a:t>
            </a:r>
          </a:p>
        </p:txBody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România trebuie să contribuie cu 789.000 de elemente la Europeana</a:t>
            </a:r>
          </a:p>
          <a:p>
            <a:pPr indent="-4191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3000"/>
              <a:t>oct 2011: 35.852 (4,54%)</a:t>
            </a:r>
          </a:p>
          <a:p>
            <a:pPr indent="-4191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3000"/>
              <a:t>dec 2012: 39.982 (5,07% / +0,53%)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Wikipedia: 25.533 (3,24%) în 14 luni</a:t>
            </a:r>
          </a:p>
          <a:p>
            <a:pPr indent="-41910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3000"/>
              <a:t>mai sunt încă mii de imagini neclasate!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în viitor: </a:t>
            </a:r>
            <a:r>
              <a:rPr lang="ro" b="1"/>
              <a:t>aproape orice</a:t>
            </a:r>
            <a:r>
              <a:rPr lang="ro"/>
              <a:t>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ro"/>
              <a:t>Viitorul</a:t>
            </a:r>
          </a:p>
        </p:txBody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263157"/>
              <a:buFont typeface="Arial"/>
              <a:buChar char="•"/>
            </a:pPr>
            <a:r>
              <a:rPr lang="ro" sz="1900"/>
              <a:t>CGU spre Europeana:</a:t>
            </a:r>
          </a:p>
          <a:p>
            <a:pPr indent="-34925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1900"/>
              <a:t>RAN</a:t>
            </a:r>
          </a:p>
          <a:p>
            <a:pPr indent="-349250" marL="1371600" rtl="0" lvl="2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ro" sz="1900"/>
              <a:t>mult mai dinamic și mai mare</a:t>
            </a:r>
          </a:p>
          <a:p>
            <a:pPr indent="-349250" marL="1371600" rtl="0" lvl="2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ro" sz="1900"/>
              <a:t>mult mai multe erori</a:t>
            </a:r>
          </a:p>
          <a:p>
            <a:pPr indent="-34925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1900"/>
              <a:t>monezi și bancnote</a:t>
            </a:r>
          </a:p>
          <a:p>
            <a:pPr indent="0" marL="457200" rtl="0" lvl="0">
              <a:buNone/>
            </a:pPr>
            <a:r>
              <a:rPr lang="ro" sz="1900" u="sng">
                <a:solidFill>
                  <a:schemeClr val="hlink"/>
                </a:solidFill>
                <a:hlinkClick r:id="rId3"/>
              </a:rPr>
              <a:t>https://commons.wikimedia.org/wiki/Category:Coins_of_Romania</a:t>
            </a:r>
          </a:p>
          <a:p>
            <a:pPr indent="0" marL="457200" rtl="0" lvl="0">
              <a:buNone/>
            </a:pPr>
            <a:r>
              <a:rPr lang="ro" sz="1900"/>
              <a:t> </a:t>
            </a:r>
            <a:r>
              <a:rPr lang="ro" sz="1900" u="sng">
                <a:solidFill>
                  <a:schemeClr val="hlink"/>
                </a:solidFill>
                <a:hlinkClick r:id="rId4"/>
              </a:rPr>
              <a:t>http://monede.stfp.net/</a:t>
            </a:r>
          </a:p>
          <a:p>
            <a:pPr indent="-349250" marL="914400" rtl="0" lvl="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ro" sz="1900"/>
              <a:t>muzee</a:t>
            </a:r>
          </a:p>
          <a:p>
            <a:pPr indent="0" marL="457200" rtl="0" lvl="0">
              <a:buNone/>
            </a:pPr>
            <a:r>
              <a:rPr lang="ro" sz="1900" u="sng">
                <a:solidFill>
                  <a:schemeClr val="hlink"/>
                </a:solidFill>
                <a:hlinkClick r:id="rId5"/>
              </a:rPr>
              <a:t>https://commons.wikimedia.org/wiki/Category:Museums_in_Romania</a:t>
            </a:r>
          </a:p>
          <a:p>
            <a:pPr indent="-419100" marL="457200" rtl="0" lvl="0">
              <a:buClr>
                <a:schemeClr val="dk1"/>
              </a:buClr>
              <a:buSzPct val="263157"/>
              <a:buFont typeface="Arial"/>
              <a:buChar char="•"/>
            </a:pPr>
            <a:r>
              <a:rPr lang="ro" sz="1900"/>
              <a:t>Europeana spre CGU: </a:t>
            </a:r>
          </a:p>
          <a:p>
            <a:pPr indent="-381000" marL="914400" rtl="0" lvl="1">
              <a:buClr>
                <a:schemeClr val="dk1"/>
              </a:buClr>
              <a:buSzPct val="126315"/>
              <a:buFont typeface="Courier New"/>
              <a:buChar char="o"/>
            </a:pPr>
            <a:r>
              <a:rPr lang="ro" sz="1900"/>
              <a:t>statistici, </a:t>
            </a:r>
          </a:p>
          <a:p>
            <a:pPr indent="-381000" marL="914400" rtl="0" lvl="1">
              <a:buClr>
                <a:schemeClr val="dk1"/>
              </a:buClr>
              <a:buSzPct val="126315"/>
              <a:buFont typeface="Courier New"/>
              <a:buChar char="o"/>
            </a:pPr>
            <a:r>
              <a:rPr lang="ro" sz="1900"/>
              <a:t>conținut prezent în alte locuri dar cu mai puține (sau deloc) metadate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Concluzii</a:t>
            </a:r>
          </a:p>
        </p:txBody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crowdsourcingul asigură mult conținut în perioade scurte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calitatea conținutului este în general bună, dar trebuie totuși curățat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cu o abordare corectă, efectele sunt imediat vizibile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oamenii trebuie încurajați și păstrați - metoda nu se pretează la o abordare bazată pe proiect, ci pe proces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schimbarea se întâmplă ACUM!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Cuprins</a:t>
            </a:r>
          </a:p>
        </p:txBody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indent="-419100" marL="9144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o"/>
              <a:t>Crowdsourcing</a:t>
            </a:r>
          </a:p>
          <a:p>
            <a:pPr indent="-419100" marL="9144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o"/>
              <a:t>Europeana</a:t>
            </a:r>
          </a:p>
          <a:p>
            <a:pPr indent="-381000" marL="1371600" rtl="0" lvl="1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ro"/>
              <a:t>Expoziția 1914-1918</a:t>
            </a:r>
          </a:p>
          <a:p>
            <a:pPr indent="-419100" marL="9144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o"/>
              <a:t>Wiki Loves Monuments</a:t>
            </a:r>
          </a:p>
          <a:p>
            <a:pPr indent="-381000" marL="1371600" rtl="0" lvl="1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ro"/>
              <a:t>Expozițiile WLM-Europeana</a:t>
            </a:r>
          </a:p>
          <a:p>
            <a:pPr indent="-381000" marL="1371600" rtl="0" lvl="1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ro"/>
              <a:t>Wiki Loves Monuments România</a:t>
            </a:r>
          </a:p>
          <a:p>
            <a:pPr indent="-419100" marL="914400" rtl="0" lv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ro"/>
              <a:t>Concluzii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Ce este crowdsourcing?</a:t>
            </a:r>
          </a:p>
        </p:txBody>
      </p:sp>
      <p:sp>
        <p:nvSpPr>
          <p:cNvPr name="Shape 47" id="47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ro"/>
              <a:t>crowdsourcing = crowd + outsourcing</a:t>
            </a:r>
          </a:p>
          <a:p>
            <a:r>
              <a:t/>
            </a:r>
          </a:p>
          <a:p>
            <a:pPr rtl="0" lvl="0">
              <a:buNone/>
            </a:pPr>
            <a:r>
              <a:rPr lang="ro"/>
              <a:t>Crowdsourcing:externalizare către un grup de oameni (specialiști sau nu)</a:t>
            </a:r>
          </a:p>
          <a:p>
            <a:pPr rtl="0" lvl="0">
              <a:buNone/>
            </a:pPr>
            <a:r>
              <a:rPr lang="ro"/>
              <a:t>CGU: conținut generat de utilizatori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Europeana 1914-1918</a:t>
            </a:r>
          </a:p>
        </p:txBody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Povești de familie din Primul Război Mondial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Expoziție online dublată de zile dedicate ținute de diferiți parteneri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Tot conținutul provine din țările partenere ale proiectului (a fost ignorată componenta internațională a crowdsourcingului)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Greu de identificat statistici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Site: http://www.europeana1914-1918.eu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36 de elemente legate de România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Ce este Wiki Loves Monuments?</a:t>
            </a:r>
          </a:p>
        </p:txBody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just" rtl="0" lvl="0">
              <a:buNone/>
            </a:pPr>
            <a:r>
              <a:rPr lang="ro" sz="2800"/>
              <a:t>Wiki Loves Monuments</a:t>
            </a:r>
            <a:r>
              <a:rPr lang="ro" sz="2800">
                <a:solidFill>
                  <a:srgbClr val="000000"/>
                </a:solidFill>
              </a:rPr>
              <a:t> este un concurs mondial de fotografie destinat fotografiilor libere ale monumentelor istorice din mai mult de 30 de țări, inclusiv România. Concursul foto are loc între 1 și 30 septembrie, pentru a coincide cu Zilele Europene ale Patrimoniului.</a:t>
            </a:r>
          </a:p>
          <a:p>
            <a:r>
              <a:t/>
            </a:r>
          </a:p>
          <a:p>
            <a:pPr algn="just" rtl="0" lvl="0">
              <a:buNone/>
            </a:pPr>
            <a:r>
              <a:rPr lang="ro" sz="2800">
                <a:solidFill>
                  <a:srgbClr val="000000"/>
                </a:solidFill>
              </a:rPr>
              <a:t>Principiul concursului este unul federativ: fiecare țară organizează propriul concurs, iar primele 10 fotografii din concursul național vor participa în cadrul concursului european.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Premiile anuale WLM-Europeana</a:t>
            </a:r>
          </a:p>
        </p:txBody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ro"/>
              <a:t>În fiecare an Europeana lansează un concurs paralel, pe o temă dată, la care participă imagini din cadrul WLM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2011: Wiki Loves Art Nouveau (</a:t>
            </a:r>
            <a:r>
              <a:rPr lang="ro" sz="1300" u="sng">
                <a:solidFill>
                  <a:schemeClr val="hlink"/>
                </a:solidFill>
                <a:hlinkClick r:id="rId3"/>
              </a:rPr>
              <a:t>http://exhibitions.europeana.eu/exhibits/show/wiki-loves-art-nouveau/wiki-loves-monuments-themes</a:t>
            </a:r>
            <a:r>
              <a:rPr lang="ro"/>
              <a:t>)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2012: GLAM (galerii, biblioteci, arhive și muzee)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48 de imagini în selecția finală, din care 19 din România</a:t>
            </a:r>
          </a:p>
          <a:p>
            <a:pPr indent="-381000" marL="91440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puteți vota până mâine pe Facebook!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Wiki Loves Monuments România</a:t>
            </a:r>
          </a:p>
        </p:txBody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1600200" x="457200"/>
            <a:ext cy="5074499" cx="82602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WLMRO a avut 2 ediții: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în 2011 au fost peste 5800 de imagini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în 2012 am ajuns la 8800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buget aproape simbolic: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500$ în 2011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1000$ în 2012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Germania a avut 25.000€ în 2011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/>
              <a:t>câștigătorul concursului </a:t>
            </a:r>
          </a:p>
          <a:p>
            <a:pPr rtl="0" lvl="0">
              <a:buNone/>
            </a:pPr>
            <a:r>
              <a:rPr lang="ro"/>
              <a:t>internațional din 2011 a fost </a:t>
            </a:r>
          </a:p>
          <a:p>
            <a:pPr rtl="0" lvl="0">
              <a:buNone/>
            </a:pPr>
            <a:r>
              <a:rPr lang="ro"/>
              <a:t>din România</a:t>
            </a:r>
          </a:p>
        </p:txBody>
      </p:sp>
      <p:sp>
        <p:nvSpPr>
          <p:cNvPr name="Shape 72" id="72"/>
          <p:cNvSpPr/>
          <p:nvPr/>
        </p:nvSpPr>
        <p:spPr>
          <a:xfrm>
            <a:off y="4326241" x="5318750"/>
            <a:ext cy="2241658" cx="33680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Ecosistemul WLM</a:t>
            </a:r>
          </a:p>
        </p:txBody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78571"/>
              <a:buFont typeface="Arial"/>
              <a:buChar char="•"/>
            </a:pPr>
            <a:r>
              <a:rPr lang="ro" sz="2800"/>
              <a:t>Fotografiile din concurs sunt vârful aisbergului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24.000 de imagini </a:t>
            </a:r>
            <a:r>
              <a:rPr lang="ro" b="1"/>
              <a:t>clasate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câteva sute de categorii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listele de monumente actualizate până la nivelul lui august 2010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ro"/>
              <a:t>legături interne către autori, articole despre monumente, localități, RAN etc.</a:t>
            </a:r>
          </a:p>
          <a:p>
            <a:pPr indent="-419100" marL="457200" rtl="0" lvl="0">
              <a:buClr>
                <a:schemeClr val="dk1"/>
              </a:buClr>
              <a:buSzPct val="178571"/>
              <a:buFont typeface="Arial"/>
              <a:buChar char="•"/>
            </a:pPr>
            <a:r>
              <a:rPr lang="ro" sz="2800"/>
              <a:t>Colecții de fotografii de pe Flickr devenite "vizibile" pentru programele automate - prin codul LMI</a:t>
            </a:r>
          </a:p>
          <a:p>
            <a:pPr indent="-419100" marL="457200" lvl="0">
              <a:buClr>
                <a:schemeClr val="dk1"/>
              </a:buClr>
              <a:buSzPct val="178571"/>
              <a:buFont typeface="Arial"/>
              <a:buChar char="•"/>
            </a:pPr>
            <a:r>
              <a:rPr lang="ro" sz="2800"/>
              <a:t>Reutilizări (hărți, calendare, obiecte promoționale, expoziții itinerante etc.)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title"/>
          </p:nvPr>
        </p:nvSpPr>
        <p:spPr>
          <a:xfrm>
            <a:off y="186035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ro"/>
              <a:t>WLMRO și Europeana</a:t>
            </a:r>
          </a:p>
        </p:txBody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noiembrie 2011: scrisoare deschisă către minister referitoare la preluarea pozelor WLM în Europeana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decembrie 2011: apare o știre referitoare la WLM pe site (dar niciun răspuns la scrisoare)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februarie 2012: vine și răspunsul (pozitiv - INP se va ocupa de implementare)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martie 2012: primele 8837 de imagini pleacă spre INP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septembrie(?) 2012: cca. 8500 imagini sunt codate în formatul cerut de CARARE și trimise mai departe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noiembrie 2012: încă un grup de 16.696 de imagini spre INP</a:t>
            </a:r>
          </a:p>
          <a:p>
            <a:pPr indent="-3810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ro" sz="2400"/>
              <a:t>???: fotografiile ajung pe Europeana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